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476" r:id="rId5"/>
    <p:sldId id="508" r:id="rId6"/>
    <p:sldId id="536" r:id="rId7"/>
    <p:sldId id="537" r:id="rId8"/>
    <p:sldId id="535" r:id="rId9"/>
    <p:sldId id="538" r:id="rId10"/>
    <p:sldId id="539" r:id="rId11"/>
    <p:sldId id="540" r:id="rId12"/>
    <p:sldId id="541" r:id="rId13"/>
    <p:sldId id="542" r:id="rId14"/>
    <p:sldId id="543" r:id="rId15"/>
    <p:sldId id="544" r:id="rId16"/>
    <p:sldId id="546" r:id="rId17"/>
    <p:sldId id="548" r:id="rId18"/>
    <p:sldId id="547" r:id="rId19"/>
    <p:sldId id="549" r:id="rId20"/>
    <p:sldId id="550" r:id="rId21"/>
    <p:sldId id="534" r:id="rId22"/>
    <p:sldId id="30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6D50"/>
    <a:srgbClr val="FFFA9E"/>
    <a:srgbClr val="719E8B"/>
    <a:srgbClr val="6C9986"/>
    <a:srgbClr val="7CAD98"/>
    <a:srgbClr val="9DB52E"/>
    <a:srgbClr val="4A6596"/>
    <a:srgbClr val="E8A946"/>
    <a:srgbClr val="C344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41"/>
    <p:restoredTop sz="79420"/>
  </p:normalViewPr>
  <p:slideViewPr>
    <p:cSldViewPr snapToGrid="0">
      <p:cViewPr varScale="1">
        <p:scale>
          <a:sx n="84" d="100"/>
          <a:sy n="84" d="100"/>
        </p:scale>
        <p:origin x="216" y="608"/>
      </p:cViewPr>
      <p:guideLst>
        <p:guide orient="horz" pos="1872"/>
        <p:guide pos="3840"/>
      </p:guideLst>
    </p:cSldViewPr>
  </p:slideViewPr>
  <p:outlineViewPr>
    <p:cViewPr>
      <p:scale>
        <a:sx n="33" d="100"/>
        <a:sy n="33" d="100"/>
      </p:scale>
      <p:origin x="0" y="-2448"/>
    </p:cViewPr>
  </p:outlineViewPr>
  <p:notesTextViewPr>
    <p:cViewPr>
      <p:scale>
        <a:sx n="85" d="100"/>
        <a:sy n="85" d="100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png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CE5BDF-9B7E-3646-B6C9-FC2C3E116129}" type="datetimeFigureOut">
              <a:rPr lang="en-US" smtClean="0"/>
              <a:t>2/24/21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8BADB7-1FBB-B74E-B90C-DA1567BD0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3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8BADB7-1FBB-B74E-B90C-DA1567BD042E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98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44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72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8BADB7-1FBB-B74E-B90C-DA1567BD042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15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FFE52E-3C23-214A-AFC7-5A0FDE3C5F37}"/>
              </a:ext>
            </a:extLst>
          </p:cNvPr>
          <p:cNvSpPr/>
          <p:nvPr userDrawn="1"/>
        </p:nvSpPr>
        <p:spPr>
          <a:xfrm>
            <a:off x="301083" y="5854390"/>
            <a:ext cx="3557239" cy="579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B68497-26BB-1B43-8DC7-DC310B353F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6499" y="6308043"/>
            <a:ext cx="3038288" cy="3559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6AF493-8553-F64D-9DD1-212BE76418A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379" y="884355"/>
            <a:ext cx="2033239" cy="84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4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2154" y="911225"/>
            <a:ext cx="11430000" cy="48108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593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35671"/>
            <a:ext cx="308688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499" y="235671"/>
            <a:ext cx="8186001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09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 userDrawn="1"/>
        </p:nvSpPr>
        <p:spPr>
          <a:xfrm>
            <a:off x="7047297" y="345238"/>
            <a:ext cx="4433643" cy="3619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100" b="1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877.277.1044   </a:t>
            </a:r>
            <a:r>
              <a:rPr lang="en-US" sz="1200" b="1" i="0">
                <a:solidFill>
                  <a:srgbClr val="7DC242"/>
                </a:solidFill>
                <a:latin typeface="Arial Black" charset="0"/>
                <a:ea typeface="Arial Black" charset="0"/>
                <a:cs typeface="Arial Black" charset="0"/>
              </a:rPr>
              <a:t>/</a:t>
            </a:r>
            <a:r>
              <a:rPr lang="en-US" sz="1100" b="1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   </a:t>
            </a:r>
            <a:r>
              <a:rPr lang="en-US" sz="1100" b="1" err="1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magenic.com</a:t>
            </a:r>
            <a:r>
              <a:rPr lang="en-US" sz="1100" b="1">
                <a:solidFill>
                  <a:srgbClr val="56565A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   </a:t>
            </a:r>
            <a:r>
              <a:rPr lang="en-US" sz="1200" b="1" i="0">
                <a:solidFill>
                  <a:srgbClr val="7DC242"/>
                </a:solidFill>
                <a:latin typeface="Arial Black" charset="0"/>
                <a:ea typeface="Arial Black" charset="0"/>
                <a:cs typeface="Arial Black" charset="0"/>
              </a:rPr>
              <a:t>//</a:t>
            </a:r>
            <a:endParaRPr lang="en-US" sz="1200" b="1" i="0">
              <a:solidFill>
                <a:srgbClr val="56565A"/>
              </a:solidFill>
              <a:latin typeface="Arial Black" charset="0"/>
              <a:ea typeface="Arial Black" charset="0"/>
              <a:cs typeface="Arial Black" charset="0"/>
            </a:endParaRPr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1374267" y="345238"/>
            <a:ext cx="457929" cy="29911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fld id="{28E39B6D-4B99-497D-9F61-EDE8F8EC9C63}" type="slidenum">
              <a:rPr lang="en-US" sz="1100" b="1" baseline="0" smtClean="0">
                <a:solidFill>
                  <a:srgbClr val="56565A"/>
                </a:solidFill>
                <a:latin typeface="+mj-lt"/>
                <a:cs typeface="Cordia New" panose="020B0304020202020204" pitchFamily="34" charset="-34"/>
              </a:rPr>
              <a:pPr algn="l"/>
              <a:t>‹#›</a:t>
            </a:fld>
            <a:endParaRPr lang="en-US" sz="1100" b="1" baseline="0">
              <a:solidFill>
                <a:srgbClr val="56565A"/>
              </a:solidFill>
              <a:latin typeface="+mj-lt"/>
              <a:cs typeface="Cordia New" panose="020B0304020202020204" pitchFamily="34" charset="-34"/>
            </a:endParaRPr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6816011" y="4975156"/>
            <a:ext cx="5267132" cy="6698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5600"/>
              </a:lnSpc>
              <a:spcBef>
                <a:spcPts val="0"/>
              </a:spcBef>
            </a:pPr>
            <a:r>
              <a:rPr lang="en-US" sz="6500" b="0" i="1">
                <a:solidFill>
                  <a:srgbClr val="56565A"/>
                </a:solidFill>
                <a:latin typeface="+mn-lt"/>
                <a:ea typeface="Dotum" panose="020B0600000101010101" pitchFamily="34" charset="-127"/>
                <a:cs typeface="Cordia New" panose="020B0304020202020204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265640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2/24/21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1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154" y="911225"/>
            <a:ext cx="11430000" cy="4810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08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447" y="252398"/>
            <a:ext cx="11429999" cy="342395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4447" y="3703343"/>
            <a:ext cx="11429999" cy="201872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6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4447" y="914401"/>
            <a:ext cx="5625353" cy="480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914401"/>
            <a:ext cx="5652247" cy="480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94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500" y="904973"/>
            <a:ext cx="5611076" cy="7045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500" y="1719359"/>
            <a:ext cx="5611076" cy="40027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904973"/>
            <a:ext cx="5639586" cy="70455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719359"/>
            <a:ext cx="5639586" cy="40027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024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6499" y="254524"/>
            <a:ext cx="11425287" cy="54061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00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16841B-46D0-AB45-9498-9AC2186FB7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6499" y="6308043"/>
            <a:ext cx="3038288" cy="35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27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633" y="254524"/>
            <a:ext cx="4685121" cy="90733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0322" y="254524"/>
            <a:ext cx="6628598" cy="546754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3633" y="1282046"/>
            <a:ext cx="4685121" cy="4440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101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36622" y="248270"/>
            <a:ext cx="6616330" cy="545812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3633" y="254524"/>
            <a:ext cx="4685121" cy="90733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433633" y="1282046"/>
            <a:ext cx="4685121" cy="4440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1444378" y="6349293"/>
            <a:ext cx="33695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28E39B6D-4B99-497D-9F61-EDE8F8EC9C63}" type="slidenum">
              <a:rPr lang="en-US" sz="1200" b="1" baseline="0" smtClean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pPr/>
              <a:t>‹#›</a:t>
            </a:fld>
            <a:endParaRPr lang="en-US" sz="120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98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154" y="265393"/>
            <a:ext cx="11430000" cy="51089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154" y="911225"/>
            <a:ext cx="11430000" cy="38848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859794-ECCE-9047-87DB-E7CDED2F621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86499" y="6308043"/>
            <a:ext cx="3038288" cy="35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8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anklin Gothic Medium Cond" panose="020B06060304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15000"/>
        <a:buFont typeface="Franklin Gothic Book" panose="020B0503020102020204" pitchFamily="34" charset="0"/>
        <a:buChar char="»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SzPct val="130000"/>
        <a:buFont typeface="Franklin Gothic Book" panose="020B0503020102020204" pitchFamily="34" charset="0"/>
        <a:buChar char="›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Franklin Gothic Book" panose="020B0503020102020204" pitchFamily="34" charset="0"/>
        <a:buChar char="−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genic/IntroToXamarinForm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s.statcounter.com/android-version-market-share/mobile-tablet/worldwide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4294967295"/>
          </p:nvPr>
        </p:nvSpPr>
        <p:spPr>
          <a:xfrm>
            <a:off x="295544" y="668256"/>
            <a:ext cx="3782275" cy="412233"/>
          </a:xfrm>
        </p:spPr>
        <p:txBody>
          <a:bodyPr>
            <a:noAutofit/>
          </a:bodyPr>
          <a:lstStyle/>
          <a:p>
            <a:r>
              <a:rPr lang="en-US" sz="2000" dirty="0">
                <a:latin typeface="+mn-lt"/>
              </a:rPr>
              <a:t>2.25.2021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73089" y="2125377"/>
            <a:ext cx="1292930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16217" y="3762739"/>
            <a:ext cx="7885827" cy="90214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ts val="5500"/>
              </a:lnSpc>
              <a:spcBef>
                <a:spcPct val="0"/>
              </a:spcBef>
              <a:buNone/>
              <a:defRPr sz="6000" i="1" kern="1200" baseline="0">
                <a:solidFill>
                  <a:schemeClr val="tx1"/>
                </a:solidFill>
                <a:latin typeface="+mn-lt"/>
                <a:ea typeface="+mj-ea"/>
                <a:cs typeface="Cordia New" panose="020B0304020202020204" pitchFamily="34" charset="-34"/>
              </a:defRPr>
            </a:lvl1pPr>
          </a:lstStyle>
          <a:p>
            <a:r>
              <a:rPr lang="en-US" sz="2800" b="1" i="0" dirty="0">
                <a:solidFill>
                  <a:srgbClr val="53565A"/>
                </a:solidFill>
                <a:latin typeface="Franklin Gothic Demi" panose="020B0703020102020204" pitchFamily="34" charset="0"/>
              </a:rPr>
              <a:t>Introduction to </a:t>
            </a:r>
            <a:r>
              <a:rPr lang="en-US" sz="2800" b="1" i="0" dirty="0" err="1">
                <a:solidFill>
                  <a:srgbClr val="53565A"/>
                </a:solidFill>
                <a:latin typeface="Franklin Gothic Demi" panose="020B0703020102020204" pitchFamily="34" charset="0"/>
              </a:rPr>
              <a:t>Xamarin.Forms</a:t>
            </a:r>
            <a:endParaRPr lang="en-US" sz="2800" b="1" i="0" dirty="0">
              <a:solidFill>
                <a:srgbClr val="53565A"/>
              </a:solidFill>
              <a:latin typeface="Franklin Gothic Demi" panose="020B0703020102020204" pitchFamily="34" charset="0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384752" y="4818790"/>
            <a:ext cx="4198448" cy="991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1700"/>
              </a:lnSpc>
              <a:spcBef>
                <a:spcPts val="0"/>
              </a:spcBef>
              <a:buClr>
                <a:schemeClr val="tx2"/>
              </a:buClr>
              <a:buSzPct val="115000"/>
              <a:buFont typeface="Franklin Gothic Book" panose="020B0503020102020204" pitchFamily="34" charset="0"/>
              <a:buNone/>
              <a:defRPr sz="1350" b="0" kern="0" spc="30" baseline="0">
                <a:solidFill>
                  <a:schemeClr val="accent5"/>
                </a:solidFill>
                <a:latin typeface="+mn-lt"/>
                <a:ea typeface="+mn-ea"/>
                <a:cs typeface="Cordia New" panose="020B0304020202020204" pitchFamily="34" charset="-34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SzPct val="130000"/>
              <a:buFont typeface="Franklin Gothic Book" panose="020B0503020102020204" pitchFamily="34" charset="0"/>
              <a:buNone/>
              <a:defRPr sz="2000" kern="1200">
                <a:solidFill>
                  <a:schemeClr val="tx1"/>
                </a:solidFill>
                <a:latin typeface="Franklin Gothic Book" panose="020B05030201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Franklin Gothic Book" panose="020B0503020102020204" pitchFamily="34" charset="0"/>
              <a:buNone/>
              <a:defRPr sz="1800" kern="1200">
                <a:solidFill>
                  <a:schemeClr val="tx1"/>
                </a:solidFill>
                <a:latin typeface="Franklin Gothic Book" panose="020B05030201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Franklin Gothic Book" panose="020B05030201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Franklin Gothic Book" panose="020B05030201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78BE3C"/>
              </a:buClr>
            </a:pPr>
            <a:r>
              <a:rPr lang="en-US" sz="1200" b="1" dirty="0">
                <a:solidFill>
                  <a:prstClr val="white">
                    <a:lumMod val="65000"/>
                  </a:prstClr>
                </a:solidFill>
              </a:rPr>
              <a:t>Kevin Ford</a:t>
            </a:r>
          </a:p>
          <a:p>
            <a:pPr>
              <a:buClr>
                <a:srgbClr val="78BE3C"/>
              </a:buClr>
            </a:pPr>
            <a:r>
              <a:rPr lang="en-US" sz="1200" dirty="0" err="1">
                <a:solidFill>
                  <a:prstClr val="white">
                    <a:lumMod val="65000"/>
                  </a:prstClr>
                </a:solidFill>
              </a:rPr>
              <a:t>kevinf@magenic.com</a:t>
            </a:r>
            <a:endParaRPr lang="en-US" sz="1200" dirty="0">
              <a:solidFill>
                <a:prstClr val="white">
                  <a:lumMod val="65000"/>
                </a:prstClr>
              </a:solidFill>
            </a:endParaRPr>
          </a:p>
          <a:p>
            <a:pPr>
              <a:buClr>
                <a:srgbClr val="78BE3C"/>
              </a:buClr>
            </a:pPr>
            <a:r>
              <a:rPr lang="is-IS" sz="1200" dirty="0">
                <a:solidFill>
                  <a:prstClr val="white">
                    <a:lumMod val="65000"/>
                  </a:prstClr>
                </a:solidFill>
              </a:rPr>
              <a:t>617 359-5192</a:t>
            </a:r>
            <a:endParaRPr lang="en-US" sz="1200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241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0E1A6E-AAF7-D747-AF1A-F4E261760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Android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6E5662-5133-154D-80DF-A4F265D24CA9}"/>
              </a:ext>
            </a:extLst>
          </p:cNvPr>
          <p:cNvSpPr/>
          <p:nvPr/>
        </p:nvSpPr>
        <p:spPr>
          <a:xfrm>
            <a:off x="579120" y="2565286"/>
            <a:ext cx="473164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Self Signing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B5203A-AA73-5245-9151-824B3F53E864}"/>
              </a:ext>
            </a:extLst>
          </p:cNvPr>
          <p:cNvSpPr/>
          <p:nvPr/>
        </p:nvSpPr>
        <p:spPr>
          <a:xfrm>
            <a:off x="579120" y="3231392"/>
            <a:ext cx="473164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Not required for distribution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468503-A7B1-A94E-BCDA-00C666020109}"/>
              </a:ext>
            </a:extLst>
          </p:cNvPr>
          <p:cNvSpPr/>
          <p:nvPr/>
        </p:nvSpPr>
        <p:spPr>
          <a:xfrm>
            <a:off x="579120" y="3917712"/>
            <a:ext cx="473164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One time fee for store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874618-692B-8F40-9A7D-C06DB1F29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1" y="1837196"/>
            <a:ext cx="6065520" cy="372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95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82001-1F4E-DD4C-A00F-D53B3F89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I make an app, how do I distribute it?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3425F-D6CB-E040-B1BF-586163D34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6864" y="1908054"/>
            <a:ext cx="3978846" cy="30418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53644D-DE4E-B340-9C40-AA205C899B85}"/>
              </a:ext>
            </a:extLst>
          </p:cNvPr>
          <p:cNvSpPr/>
          <p:nvPr/>
        </p:nvSpPr>
        <p:spPr>
          <a:xfrm>
            <a:off x="706290" y="2148478"/>
            <a:ext cx="6240539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App Store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53C993-E01B-8441-96A1-CD1FD6EA3BB1}"/>
              </a:ext>
            </a:extLst>
          </p:cNvPr>
          <p:cNvSpPr/>
          <p:nvPr/>
        </p:nvSpPr>
        <p:spPr>
          <a:xfrm>
            <a:off x="710559" y="2803695"/>
            <a:ext cx="6240539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Side load? (Website, etc.)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144B90-CE15-014E-86B2-C4F6571E1788}"/>
              </a:ext>
            </a:extLst>
          </p:cNvPr>
          <p:cNvSpPr/>
          <p:nvPr/>
        </p:nvSpPr>
        <p:spPr>
          <a:xfrm>
            <a:off x="708838" y="3458912"/>
            <a:ext cx="624684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Enterprise App Store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E44DEA-6218-2446-A06D-E7E6F7D213E1}"/>
              </a:ext>
            </a:extLst>
          </p:cNvPr>
          <p:cNvSpPr/>
          <p:nvPr/>
        </p:nvSpPr>
        <p:spPr>
          <a:xfrm>
            <a:off x="708838" y="4100412"/>
            <a:ext cx="624684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Testing Provider</a:t>
            </a:r>
          </a:p>
        </p:txBody>
      </p:sp>
    </p:spTree>
    <p:extLst>
      <p:ext uri="{BB962C8B-B14F-4D97-AF65-F5344CB8AC3E}">
        <p14:creationId xmlns:p14="http://schemas.microsoft.com/office/powerpoint/2010/main" val="168309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073E47-9A03-2947-AF74-79E7EC71B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hard is it to get into the stores?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8B2E3B-479B-B646-8CE9-91D92E870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4262" y="1740982"/>
            <a:ext cx="2530624" cy="3177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EA04B0-5CE2-0644-BC42-5D9D777DB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114" y="1819089"/>
            <a:ext cx="2227769" cy="3219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C12610-06FB-4142-82A0-15EBA4FB4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6186" y="1508514"/>
            <a:ext cx="1744346" cy="21397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4D2C9F-C7C7-CC48-BBD3-500FCD1816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3351" y="4084253"/>
            <a:ext cx="3070015" cy="95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8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E8549B-97AB-A945-96AB-6468E29D2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Android Lifecycle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64684-B2ED-0A4C-BD35-F9A25D507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136" y="778353"/>
            <a:ext cx="4119728" cy="530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212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57E0D7-812F-4646-A0AA-FC03A7808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Lifecycle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E52EA-063A-A54D-AB3D-51919A028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2928" y="973291"/>
            <a:ext cx="5186144" cy="491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164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89DE8F8-77C0-AC4D-B9C8-27AE238C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Android Resources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0E8DB6-15A2-9E45-A1AD-38DF8A5EF5D4}"/>
              </a:ext>
            </a:extLst>
          </p:cNvPr>
          <p:cNvSpPr/>
          <p:nvPr/>
        </p:nvSpPr>
        <p:spPr>
          <a:xfrm>
            <a:off x="457200" y="1573336"/>
            <a:ext cx="5297774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 Strings, Layouts, images,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7C70D8-F1C2-9A4C-BC6F-D48E43F9D80D}"/>
              </a:ext>
            </a:extLst>
          </p:cNvPr>
          <p:cNvSpPr/>
          <p:nvPr/>
        </p:nvSpPr>
        <p:spPr>
          <a:xfrm>
            <a:off x="6096000" y="1573336"/>
            <a:ext cx="5638800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Vary Based on Several Factors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CCF269-80C9-264B-B2C1-D44D15E19234}"/>
              </a:ext>
            </a:extLst>
          </p:cNvPr>
          <p:cNvSpPr/>
          <p:nvPr/>
        </p:nvSpPr>
        <p:spPr>
          <a:xfrm>
            <a:off x="6324600" y="2220962"/>
            <a:ext cx="531962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Language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93007E-715E-7146-9D9E-98B191CDC86E}"/>
              </a:ext>
            </a:extLst>
          </p:cNvPr>
          <p:cNvSpPr/>
          <p:nvPr/>
        </p:nvSpPr>
        <p:spPr>
          <a:xfrm>
            <a:off x="6338455" y="2868588"/>
            <a:ext cx="531962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Resolution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F90F40-DE9C-C14A-B13E-812A58F92149}"/>
              </a:ext>
            </a:extLst>
          </p:cNvPr>
          <p:cNvSpPr/>
          <p:nvPr/>
        </p:nvSpPr>
        <p:spPr>
          <a:xfrm>
            <a:off x="6324600" y="3510874"/>
            <a:ext cx="531962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Orientation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606B94-F590-2646-B81E-72EF2E564875}"/>
              </a:ext>
            </a:extLst>
          </p:cNvPr>
          <p:cNvSpPr/>
          <p:nvPr/>
        </p:nvSpPr>
        <p:spPr>
          <a:xfrm>
            <a:off x="457200" y="2220962"/>
            <a:ext cx="5297773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Controlled by Directory Stricture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C105DAD-1A6A-3F41-82B2-2285C79FD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769834"/>
            <a:ext cx="5297775" cy="1548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5693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3D9AFB-F00F-BC44-9FCA-FAEF3AC97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Image Assets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B75D76-FD91-ED47-8C52-A9BFA43168FB}"/>
              </a:ext>
            </a:extLst>
          </p:cNvPr>
          <p:cNvSpPr/>
          <p:nvPr/>
        </p:nvSpPr>
        <p:spPr>
          <a:xfrm>
            <a:off x="619123" y="1314376"/>
            <a:ext cx="532447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XCAssets</a:t>
            </a:r>
            <a:r>
              <a:rPr lang="en-US" dirty="0"/>
              <a:t> 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B49016-0F52-964B-92DB-F705CD25A2FA}"/>
              </a:ext>
            </a:extLst>
          </p:cNvPr>
          <p:cNvSpPr/>
          <p:nvPr/>
        </p:nvSpPr>
        <p:spPr>
          <a:xfrm>
            <a:off x="619123" y="1962002"/>
            <a:ext cx="5324477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sizes based on file naming convention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CC5F9C-EC9D-A541-AC8A-87A75BAEB8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3" y="3244415"/>
            <a:ext cx="10953754" cy="25267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7DFD54-0176-E846-8B43-780A10190815}"/>
              </a:ext>
            </a:extLst>
          </p:cNvPr>
          <p:cNvSpPr/>
          <p:nvPr/>
        </p:nvSpPr>
        <p:spPr>
          <a:xfrm>
            <a:off x="6096000" y="1314376"/>
            <a:ext cx="5476877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Some icons required – platform dependent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A63359-D2B5-294E-9433-1C6994F546B1}"/>
              </a:ext>
            </a:extLst>
          </p:cNvPr>
          <p:cNvSpPr/>
          <p:nvPr/>
        </p:nvSpPr>
        <p:spPr>
          <a:xfrm>
            <a:off x="6096000" y="1925162"/>
            <a:ext cx="5476877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Which icon used depends on device type</a:t>
            </a:r>
          </a:p>
        </p:txBody>
      </p:sp>
    </p:spTree>
    <p:extLst>
      <p:ext uri="{BB962C8B-B14F-4D97-AF65-F5344CB8AC3E}">
        <p14:creationId xmlns:p14="http://schemas.microsoft.com/office/powerpoint/2010/main" val="3872464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A232DD-FAE3-F84A-96FE-3B61EA3CD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3600" dirty="0"/>
              <a:t>Demo: Creating a Xamarin Project</a:t>
            </a:r>
          </a:p>
        </p:txBody>
      </p:sp>
    </p:spTree>
    <p:extLst>
      <p:ext uri="{BB962C8B-B14F-4D97-AF65-F5344CB8AC3E}">
        <p14:creationId xmlns:p14="http://schemas.microsoft.com/office/powerpoint/2010/main" val="8171617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477145-6662-8147-9CC9-822B3280F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Setup Xamarin Android</a:t>
            </a:r>
          </a:p>
          <a:p>
            <a:r>
              <a:rPr lang="en-US" dirty="0"/>
              <a:t>Create new Forms App</a:t>
            </a:r>
          </a:p>
          <a:p>
            <a:r>
              <a:rPr lang="en-US" dirty="0"/>
              <a:t>Run on Android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4B4579-82D0-4845-952F-27348A28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3350403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D7A72-3239-5742-844A-0446DAEC6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3C791-741A-D840-B1AE-33245AF31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  <a:p>
            <a:endParaRPr lang="en-US" dirty="0"/>
          </a:p>
          <a:p>
            <a:r>
              <a:rPr lang="en-US" dirty="0"/>
              <a:t>New week – Data binding</a:t>
            </a:r>
          </a:p>
        </p:txBody>
      </p:sp>
    </p:spTree>
    <p:extLst>
      <p:ext uri="{BB962C8B-B14F-4D97-AF65-F5344CB8AC3E}">
        <p14:creationId xmlns:p14="http://schemas.microsoft.com/office/powerpoint/2010/main" val="149323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BF8307D-74D9-C444-814B-3F1E811C6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pPr marL="0" indent="0" algn="ctr">
              <a:buNone/>
            </a:pPr>
            <a:r>
              <a:rPr lang="en-US" dirty="0">
                <a:hlinkClick r:id="rId3"/>
              </a:rPr>
              <a:t>https://github.com/Magenic/IntroToXamarinForms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85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C1A318-EAC0-5640-B5E5-802A489E0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Xamarin?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3E98C237-DB24-1A48-912B-34BD24CF1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346200"/>
            <a:ext cx="10160000" cy="416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E5F4E17-EC1E-0B45-9218-DC236A979620}"/>
              </a:ext>
            </a:extLst>
          </p:cNvPr>
          <p:cNvSpPr/>
          <p:nvPr/>
        </p:nvSpPr>
        <p:spPr>
          <a:xfrm>
            <a:off x="7006282" y="2384854"/>
            <a:ext cx="1421027" cy="321276"/>
          </a:xfrm>
          <a:prstGeom prst="rect">
            <a:avLst/>
          </a:prstGeom>
          <a:solidFill>
            <a:srgbClr val="F3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2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D28675-4135-544D-95FE-A82B9CB33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Xamarin Forms then?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6E135BB7-21B4-9E4D-A358-B65FFAFAB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989438"/>
            <a:ext cx="10160000" cy="372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455A37-8EA9-B34C-A38C-27BB2C7458F9}"/>
              </a:ext>
            </a:extLst>
          </p:cNvPr>
          <p:cNvSpPr/>
          <p:nvPr/>
        </p:nvSpPr>
        <p:spPr>
          <a:xfrm>
            <a:off x="1016000" y="1544595"/>
            <a:ext cx="10160000" cy="4448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Xamarin Forms XAML Abstraction Layer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69C102-C9E7-B04E-8584-841A840FEC98}"/>
              </a:ext>
            </a:extLst>
          </p:cNvPr>
          <p:cNvSpPr txBox="1"/>
          <p:nvPr/>
        </p:nvSpPr>
        <p:spPr>
          <a:xfrm>
            <a:off x="3200398" y="2198133"/>
            <a:ext cx="15198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Components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782456-737A-DA46-9F77-94960D91CA3D}"/>
              </a:ext>
            </a:extLst>
          </p:cNvPr>
          <p:cNvSpPr txBox="1"/>
          <p:nvPr/>
        </p:nvSpPr>
        <p:spPr>
          <a:xfrm>
            <a:off x="7937155" y="2198133"/>
            <a:ext cx="15198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Components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19FF68-5DBF-9249-AE3A-5931EF756568}"/>
              </a:ext>
            </a:extLst>
          </p:cNvPr>
          <p:cNvSpPr/>
          <p:nvPr/>
        </p:nvSpPr>
        <p:spPr>
          <a:xfrm>
            <a:off x="1016000" y="1013254"/>
            <a:ext cx="10160000" cy="444843"/>
          </a:xfrm>
          <a:prstGeom prst="rect">
            <a:avLst/>
          </a:prstGeom>
          <a:solidFill>
            <a:srgbClr val="F36D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Your Shared UI code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780B31-42F6-234D-8CD2-94C8C17B7F40}"/>
              </a:ext>
            </a:extLst>
          </p:cNvPr>
          <p:cNvSpPr/>
          <p:nvPr/>
        </p:nvSpPr>
        <p:spPr>
          <a:xfrm>
            <a:off x="6991042" y="2886408"/>
            <a:ext cx="1421027" cy="321276"/>
          </a:xfrm>
          <a:prstGeom prst="rect">
            <a:avLst/>
          </a:prstGeom>
          <a:solidFill>
            <a:srgbClr val="F3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5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266E7B-2350-AA48-9205-D2B65850E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Xamarin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AB4773-4A63-4B48-808C-7372296F12CA}"/>
              </a:ext>
            </a:extLst>
          </p:cNvPr>
          <p:cNvSpPr/>
          <p:nvPr/>
        </p:nvSpPr>
        <p:spPr>
          <a:xfrm>
            <a:off x="571500" y="1485802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2000 - 2001 – Mono created as an attempt to port </a:t>
            </a:r>
            <a:r>
              <a:rPr lang="en-US" dirty="0" err="1"/>
              <a:t>.Net</a:t>
            </a:r>
            <a:r>
              <a:rPr lang="en-US" dirty="0"/>
              <a:t> to Linux as part of </a:t>
            </a:r>
            <a:r>
              <a:rPr lang="en-US" dirty="0" err="1"/>
              <a:t>Ximian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DD14D8-4624-B041-AEA3-C107C628DD44}"/>
              </a:ext>
            </a:extLst>
          </p:cNvPr>
          <p:cNvSpPr/>
          <p:nvPr/>
        </p:nvSpPr>
        <p:spPr>
          <a:xfrm>
            <a:off x="571500" y="895958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1999 – </a:t>
            </a:r>
            <a:r>
              <a:rPr lang="en-US" dirty="0" err="1"/>
              <a:t>Ximian</a:t>
            </a:r>
            <a:r>
              <a:rPr lang="en-US" dirty="0"/>
              <a:t>, Inc created to develop software for Linux and Unix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A148D-5C7A-994B-B33D-9E91F1AD3008}"/>
              </a:ext>
            </a:extLst>
          </p:cNvPr>
          <p:cNvSpPr/>
          <p:nvPr/>
        </p:nvSpPr>
        <p:spPr>
          <a:xfrm>
            <a:off x="571500" y="2075646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2003– Novell purchases </a:t>
            </a:r>
            <a:r>
              <a:rPr lang="en-US" dirty="0" err="1"/>
              <a:t>Ximian</a:t>
            </a:r>
            <a:r>
              <a:rPr lang="en-US" dirty="0"/>
              <a:t> and Mono development continues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B34112-20C6-A542-8CC0-3031A8BD3F78}"/>
              </a:ext>
            </a:extLst>
          </p:cNvPr>
          <p:cNvSpPr/>
          <p:nvPr/>
        </p:nvSpPr>
        <p:spPr>
          <a:xfrm>
            <a:off x="571500" y="2665490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2007 – iOS and Android become ‘a thing’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78A2EB-DF97-2E4C-BFB4-9CE733917A43}"/>
              </a:ext>
            </a:extLst>
          </p:cNvPr>
          <p:cNvSpPr/>
          <p:nvPr/>
        </p:nvSpPr>
        <p:spPr>
          <a:xfrm>
            <a:off x="571500" y="3260923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2009 – </a:t>
            </a:r>
            <a:r>
              <a:rPr lang="en-US" dirty="0" err="1"/>
              <a:t>MonoTouch</a:t>
            </a:r>
            <a:r>
              <a:rPr lang="en-US" dirty="0"/>
              <a:t> released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2DE8FD-6430-364B-B948-1E5FE7DA7C66}"/>
              </a:ext>
            </a:extLst>
          </p:cNvPr>
          <p:cNvSpPr/>
          <p:nvPr/>
        </p:nvSpPr>
        <p:spPr>
          <a:xfrm>
            <a:off x="571500" y="3856356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2011 – Novell lays off Mono team, Xamarin formed as independent company by mono creators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374A64-4BA0-7145-940A-5383D67EC431}"/>
              </a:ext>
            </a:extLst>
          </p:cNvPr>
          <p:cNvSpPr/>
          <p:nvPr/>
        </p:nvSpPr>
        <p:spPr>
          <a:xfrm>
            <a:off x="571500" y="4451789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2014 – </a:t>
            </a:r>
            <a:r>
              <a:rPr lang="en-US" dirty="0" err="1"/>
              <a:t>Xamarin.Forms</a:t>
            </a:r>
            <a:r>
              <a:rPr lang="en-US" dirty="0"/>
              <a:t> released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79C68A-E26C-0A44-A42C-E7C89A189F6A}"/>
              </a:ext>
            </a:extLst>
          </p:cNvPr>
          <p:cNvSpPr/>
          <p:nvPr/>
        </p:nvSpPr>
        <p:spPr>
          <a:xfrm>
            <a:off x="571500" y="5047222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2016 – Microsoft purchases Xamarin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C3A3023-655D-444D-BC29-9E53DCEFEE92}"/>
              </a:ext>
            </a:extLst>
          </p:cNvPr>
          <p:cNvSpPr/>
          <p:nvPr/>
        </p:nvSpPr>
        <p:spPr>
          <a:xfrm>
            <a:off x="571500" y="5642655"/>
            <a:ext cx="11240286" cy="401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2021 –Xamarin retired, Xamarin and </a:t>
            </a:r>
            <a:r>
              <a:rPr lang="en-US" dirty="0" err="1"/>
              <a:t>Xamarin.Forms</a:t>
            </a:r>
            <a:r>
              <a:rPr lang="en-US" dirty="0"/>
              <a:t> becomes MAUI</a:t>
            </a:r>
          </a:p>
        </p:txBody>
      </p:sp>
    </p:spTree>
    <p:extLst>
      <p:ext uri="{BB962C8B-B14F-4D97-AF65-F5344CB8AC3E}">
        <p14:creationId xmlns:p14="http://schemas.microsoft.com/office/powerpoint/2010/main" val="2576067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72C874-AD18-684D-8381-FC3A8DBA2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know C#, Is that enough?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26511-C103-7D4A-9DF5-6ED28FB48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017" y="1070366"/>
            <a:ext cx="5393965" cy="471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22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218837-8F70-CB48-ADAE-EF1716122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I target Android, iOS or both?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73432-F414-6D41-89C7-4FEC535AF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727392"/>
            <a:ext cx="10806430" cy="54032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D805F3-9C58-1B48-9CD7-A62A8BF79EA4}"/>
              </a:ext>
            </a:extLst>
          </p:cNvPr>
          <p:cNvSpPr/>
          <p:nvPr/>
        </p:nvSpPr>
        <p:spPr>
          <a:xfrm>
            <a:off x="807720" y="1843317"/>
            <a:ext cx="4865892" cy="5753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Who uses your app?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609326-8B83-A640-8ED7-537E245D8F0E}"/>
              </a:ext>
            </a:extLst>
          </p:cNvPr>
          <p:cNvSpPr/>
          <p:nvPr/>
        </p:nvSpPr>
        <p:spPr>
          <a:xfrm>
            <a:off x="807720" y="2659987"/>
            <a:ext cx="4865892" cy="5753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Can you control their devices?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38DE87-E4EF-924A-B62C-CB38B318DC6C}"/>
              </a:ext>
            </a:extLst>
          </p:cNvPr>
          <p:cNvSpPr/>
          <p:nvPr/>
        </p:nvSpPr>
        <p:spPr>
          <a:xfrm>
            <a:off x="807720" y="3476657"/>
            <a:ext cx="4865892" cy="5753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Do you know the demographics?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8299EF-C2F1-0C49-AC0A-30FDFAB5F44B}"/>
              </a:ext>
            </a:extLst>
          </p:cNvPr>
          <p:cNvSpPr/>
          <p:nvPr/>
        </p:nvSpPr>
        <p:spPr>
          <a:xfrm>
            <a:off x="807720" y="4288399"/>
            <a:ext cx="4865892" cy="5753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What OS versions should you support (Fragmentation)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230388-56BF-D542-B36F-262204C9C3DB}"/>
              </a:ext>
            </a:extLst>
          </p:cNvPr>
          <p:cNvSpPr/>
          <p:nvPr/>
        </p:nvSpPr>
        <p:spPr>
          <a:xfrm>
            <a:off x="1699982" y="5100141"/>
            <a:ext cx="4396018" cy="5753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Fragmentation is now an iOS issue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F40112-0400-984D-A5EE-D11098327AD6}"/>
              </a:ext>
            </a:extLst>
          </p:cNvPr>
          <p:cNvSpPr/>
          <p:nvPr/>
        </p:nvSpPr>
        <p:spPr>
          <a:xfrm>
            <a:off x="6370320" y="116640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gs.statcounter.com</a:t>
            </a:r>
            <a:r>
              <a:rPr lang="en-US" dirty="0">
                <a:hlinkClick r:id="rId3"/>
              </a:rPr>
              <a:t>/android-version-market-share/mobile-tablet/worldwide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5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9F2AC2-A8DC-C748-9561-FCE64F8A6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all those mobile guys have Macs?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0EC8BF-968F-D344-9FCD-4A62E2070E98}"/>
              </a:ext>
            </a:extLst>
          </p:cNvPr>
          <p:cNvSpPr/>
          <p:nvPr/>
        </p:nvSpPr>
        <p:spPr>
          <a:xfrm>
            <a:off x="378114" y="1610772"/>
            <a:ext cx="526246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Dedicated mobile </a:t>
            </a:r>
            <a:r>
              <a:rPr lang="en-US" dirty="0" err="1">
                <a:solidFill>
                  <a:prstClr val="white"/>
                </a:solidFill>
              </a:rPr>
              <a:t>devs</a:t>
            </a:r>
            <a:r>
              <a:rPr lang="en-US" dirty="0">
                <a:solidFill>
                  <a:prstClr val="white"/>
                </a:solidFill>
              </a:rPr>
              <a:t> skew toward Macs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0F7703-804D-5849-9047-E05F9373B3C0}"/>
              </a:ext>
            </a:extLst>
          </p:cNvPr>
          <p:cNvSpPr/>
          <p:nvPr/>
        </p:nvSpPr>
        <p:spPr>
          <a:xfrm>
            <a:off x="386499" y="2298234"/>
            <a:ext cx="526246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Many already have PCs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2807E-543B-F747-93B2-D2DBA69DCD4B}"/>
              </a:ext>
            </a:extLst>
          </p:cNvPr>
          <p:cNvSpPr/>
          <p:nvPr/>
        </p:nvSpPr>
        <p:spPr>
          <a:xfrm>
            <a:off x="381191" y="2944323"/>
            <a:ext cx="526246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Windows and a Build server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356347-8097-A54B-B97D-AF698E91565B}"/>
              </a:ext>
            </a:extLst>
          </p:cNvPr>
          <p:cNvSpPr/>
          <p:nvPr/>
        </p:nvSpPr>
        <p:spPr>
          <a:xfrm>
            <a:off x="756380" y="3571362"/>
            <a:ext cx="4884196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prstClr val="white"/>
                </a:solidFill>
              </a:rPr>
              <a:t>Need fat pipe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5F4B33-5218-9A4B-875E-9C637ADEAD75}"/>
              </a:ext>
            </a:extLst>
          </p:cNvPr>
          <p:cNvSpPr/>
          <p:nvPr/>
        </p:nvSpPr>
        <p:spPr>
          <a:xfrm>
            <a:off x="752037" y="4217451"/>
            <a:ext cx="4896923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iOS Simulator??????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FD6304-103D-2444-ACA4-5AC7F2356260}"/>
              </a:ext>
            </a:extLst>
          </p:cNvPr>
          <p:cNvSpPr/>
          <p:nvPr/>
        </p:nvSpPr>
        <p:spPr>
          <a:xfrm>
            <a:off x="378115" y="4879266"/>
            <a:ext cx="5262461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Parallels needs horse-power</a:t>
            </a:r>
          </a:p>
        </p:txBody>
      </p:sp>
      <p:pic>
        <p:nvPicPr>
          <p:cNvPr id="3074" name="Picture 2" descr="Image result for apple screw you">
            <a:extLst>
              <a:ext uri="{FF2B5EF4-FFF2-40B4-BE49-F238E27FC236}">
                <a16:creationId xmlns:a16="http://schemas.microsoft.com/office/drawing/2014/main" id="{7CAE5CA2-719A-D24A-8B73-AF3F38CF7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285" y="1272662"/>
            <a:ext cx="5943600" cy="459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742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2F5E4-5FF6-A44E-89AE-00601B287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of Apple…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79F3C5-E116-484E-AD16-777665E14136}"/>
              </a:ext>
            </a:extLst>
          </p:cNvPr>
          <p:cNvSpPr/>
          <p:nvPr/>
        </p:nvSpPr>
        <p:spPr>
          <a:xfrm>
            <a:off x="624840" y="2153566"/>
            <a:ext cx="566128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Apple Accounts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436EDB-57C8-A146-A3A3-EFD1395063ED}"/>
              </a:ext>
            </a:extLst>
          </p:cNvPr>
          <p:cNvSpPr/>
          <p:nvPr/>
        </p:nvSpPr>
        <p:spPr>
          <a:xfrm>
            <a:off x="624840" y="2819672"/>
            <a:ext cx="566128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Enterprise vs. Store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FABBF-27D4-B540-8325-37083228B792}"/>
              </a:ext>
            </a:extLst>
          </p:cNvPr>
          <p:cNvSpPr/>
          <p:nvPr/>
        </p:nvSpPr>
        <p:spPr>
          <a:xfrm>
            <a:off x="624840" y="3505992"/>
            <a:ext cx="566128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prstClr val="white"/>
                </a:solidFill>
              </a:rPr>
              <a:t>Developer.apple.com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95B32B-CFC7-CE4B-AD08-AF9F200239D3}"/>
              </a:ext>
            </a:extLst>
          </p:cNvPr>
          <p:cNvSpPr/>
          <p:nvPr/>
        </p:nvSpPr>
        <p:spPr>
          <a:xfrm>
            <a:off x="624840" y="4169179"/>
            <a:ext cx="5661288" cy="51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prstClr val="white"/>
                </a:solidFill>
              </a:rPr>
              <a:t>Needed for physical devices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9E2524-5AF7-5941-ADB0-8935199A7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00" y="2153566"/>
            <a:ext cx="4214738" cy="261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44889"/>
      </p:ext>
    </p:extLst>
  </p:cSld>
  <p:clrMapOvr>
    <a:masterClrMapping/>
  </p:clrMapOvr>
</p:sld>
</file>

<file path=ppt/theme/theme1.xml><?xml version="1.0" encoding="utf-8"?>
<a:theme xmlns:a="http://schemas.openxmlformats.org/drawingml/2006/main" name="MGNC_PPT_FINAL">
  <a:themeElements>
    <a:clrScheme name="MAGENIC COLORS">
      <a:dk1>
        <a:srgbClr val="53565A"/>
      </a:dk1>
      <a:lt1>
        <a:sysClr val="window" lastClr="FFFFFF"/>
      </a:lt1>
      <a:dk2>
        <a:srgbClr val="78BE3C"/>
      </a:dk2>
      <a:lt2>
        <a:srgbClr val="FFC32C"/>
      </a:lt2>
      <a:accent1>
        <a:srgbClr val="78BE3C"/>
      </a:accent1>
      <a:accent2>
        <a:srgbClr val="00A9E0"/>
      </a:accent2>
      <a:accent3>
        <a:srgbClr val="F26A21"/>
      </a:accent3>
      <a:accent4>
        <a:srgbClr val="E31C79"/>
      </a:accent4>
      <a:accent5>
        <a:srgbClr val="75787B"/>
      </a:accent5>
      <a:accent6>
        <a:srgbClr val="97999B"/>
      </a:accent6>
      <a:hlink>
        <a:srgbClr val="F37121"/>
      </a:hlink>
      <a:folHlink>
        <a:srgbClr val="75787B"/>
      </a:folHlink>
    </a:clrScheme>
    <a:fontScheme name="Magenic_Fonts">
      <a:majorFont>
        <a:latin typeface="Franklin Gothic Medium Con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ster_100716" id="{04A3D33C-03BF-784A-8361-4605A4026E8D}" vid="{5E85041B-E579-7242-A5E9-3DBED271F5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D9CE1393071B489BF600220B5AAF8D" ma:contentTypeVersion="10" ma:contentTypeDescription="Create a new document." ma:contentTypeScope="" ma:versionID="d9386e682046a7a51a31dad2d2f8bda6">
  <xsd:schema xmlns:xsd="http://www.w3.org/2001/XMLSchema" xmlns:xs="http://www.w3.org/2001/XMLSchema" xmlns:p="http://schemas.microsoft.com/office/2006/metadata/properties" xmlns:ns2="30b37a6d-16ce-47e4-86a8-845424d2b9c1" xmlns:ns3="95019713-393c-4a4d-a828-5ce659f37839" targetNamespace="http://schemas.microsoft.com/office/2006/metadata/properties" ma:root="true" ma:fieldsID="e2c97f914c92a1a387d4835726ac5a88" ns2:_="" ns3:_="">
    <xsd:import namespace="30b37a6d-16ce-47e4-86a8-845424d2b9c1"/>
    <xsd:import namespace="95019713-393c-4a4d-a828-5ce659f3783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b37a6d-16ce-47e4-86a8-845424d2b9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019713-393c-4a4d-a828-5ce659f3783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E07A9E-BE61-4C9A-A4B3-CA1782BD8A92}">
  <ds:schemaRefs>
    <ds:schemaRef ds:uri="30b37a6d-16ce-47e4-86a8-845424d2b9c1"/>
    <ds:schemaRef ds:uri="95019713-393c-4a4d-a828-5ce659f3783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5A3A91F-3324-4EE4-8BF2-C3B78E1D1674}">
  <ds:schemaRefs>
    <ds:schemaRef ds:uri="9dc32095-d95f-42cf-993f-bcc1f153f49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18D97D8-3C52-47EE-88EC-CF46155D74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17045</TotalTime>
  <Words>388</Words>
  <Application>Microsoft Macintosh PowerPoint</Application>
  <PresentationFormat>Widescreen</PresentationFormat>
  <Paragraphs>78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Franklin Gothic Book</vt:lpstr>
      <vt:lpstr>Franklin Gothic Demi</vt:lpstr>
      <vt:lpstr>Franklin Gothic Medium Cond</vt:lpstr>
      <vt:lpstr>Wingdings</vt:lpstr>
      <vt:lpstr>MGNC_PPT_FINAL</vt:lpstr>
      <vt:lpstr>PowerPoint Presentation</vt:lpstr>
      <vt:lpstr>PowerPoint Presentation</vt:lpstr>
      <vt:lpstr>What is Xamarin?</vt:lpstr>
      <vt:lpstr>What’s Xamarin Forms then?</vt:lpstr>
      <vt:lpstr>A Brief History of Xamarin</vt:lpstr>
      <vt:lpstr>I know C#, Is that enough?</vt:lpstr>
      <vt:lpstr>Should I target Android, iOS or both?</vt:lpstr>
      <vt:lpstr>Why do all those mobile guys have Macs?</vt:lpstr>
      <vt:lpstr>Speaking of Apple…</vt:lpstr>
      <vt:lpstr>How about Android</vt:lpstr>
      <vt:lpstr>If I make an app, how do I distribute it?</vt:lpstr>
      <vt:lpstr>How hard is it to get into the stores?</vt:lpstr>
      <vt:lpstr>Android Lifecycle</vt:lpstr>
      <vt:lpstr>iOS Lifecycle</vt:lpstr>
      <vt:lpstr>Android Resources</vt:lpstr>
      <vt:lpstr>iOS Image Assets</vt:lpstr>
      <vt:lpstr>PowerPoint Presentation</vt:lpstr>
      <vt:lpstr>Homework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 Miller</dc:creator>
  <cp:lastModifiedBy>Kevin E. Ford</cp:lastModifiedBy>
  <cp:revision>115</cp:revision>
  <dcterms:created xsi:type="dcterms:W3CDTF">1601-01-01T00:00:00Z</dcterms:created>
  <dcterms:modified xsi:type="dcterms:W3CDTF">2021-02-25T23:01:32Z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0x01010048D9CE1393071B489BF600220B5AAF8D</vt:lpwstr>
  </property>
</Properties>
</file>